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m4v" ContentType="video/unknown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59" r:id="rId5"/>
    <p:sldId id="277" r:id="rId6"/>
    <p:sldId id="260" r:id="rId7"/>
    <p:sldId id="273" r:id="rId8"/>
    <p:sldId id="274" r:id="rId9"/>
    <p:sldId id="278" r:id="rId10"/>
    <p:sldId id="261" r:id="rId11"/>
    <p:sldId id="266" r:id="rId12"/>
    <p:sldId id="267" r:id="rId13"/>
    <p:sldId id="268" r:id="rId14"/>
    <p:sldId id="282" r:id="rId15"/>
    <p:sldId id="269" r:id="rId16"/>
    <p:sldId id="270" r:id="rId17"/>
    <p:sldId id="281" r:id="rId18"/>
    <p:sldId id="263" r:id="rId19"/>
    <p:sldId id="272" r:id="rId20"/>
    <p:sldId id="280" r:id="rId21"/>
    <p:sldId id="283" r:id="rId22"/>
    <p:sldId id="264" r:id="rId23"/>
    <p:sldId id="275" r:id="rId24"/>
    <p:sldId id="279" r:id="rId25"/>
    <p:sldId id="27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69" autoAdjust="0"/>
    <p:restoredTop sz="80054" autoAdjust="0"/>
  </p:normalViewPr>
  <p:slideViewPr>
    <p:cSldViewPr snapToGrid="0" snapToObjects="1">
      <p:cViewPr>
        <p:scale>
          <a:sx n="103" d="100"/>
          <a:sy n="103" d="100"/>
        </p:scale>
        <p:origin x="-140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C51DE-034D-1F45-83C2-383CF74233CD}" type="datetimeFigureOut">
              <a:rPr lang="en-US" smtClean="0"/>
              <a:t>4/25/14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70F3E-D101-FD41-9389-CA7FDBEF7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05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16688-B72E-CC4E-A5FE-F5722B8973AA}" type="datetimeFigureOut">
              <a:rPr lang="en-US" smtClean="0"/>
              <a:t>4/25/14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7F187-ACC6-9C4E-962A-261D204DD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999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7F187-ACC6-9C4E-962A-261D204DDC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70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7F187-ACC6-9C4E-962A-261D204DDC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19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7F187-ACC6-9C4E-962A-261D204DDC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2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63F3D-5B3A-7D4A-AE85-B6C6C6A67962}" type="datetime1">
              <a:rPr lang="en-US" smtClean="0"/>
              <a:t>4/25/14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3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A972E-3276-8C48-B7C8-2DFABB94C774}" type="datetime1">
              <a:rPr lang="en-US" smtClean="0"/>
              <a:t>4/25/14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3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8C391-AEE4-8E41-9FB6-5F7E0D995A58}" type="datetime1">
              <a:rPr lang="en-US" smtClean="0"/>
              <a:t>4/25/14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6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43E7C-A709-564C-85D7-97AD16E047D9}" type="datetime1">
              <a:rPr lang="en-US" smtClean="0"/>
              <a:t>4/25/14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6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6B9EF-5D8B-6B4A-8439-C9C839F092AD}" type="datetime1">
              <a:rPr lang="en-US" smtClean="0"/>
              <a:t>4/25/14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4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01384-356F-F044-BF59-FBD20F9C3115}" type="datetime1">
              <a:rPr lang="en-US" smtClean="0"/>
              <a:t>4/25/14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692F3-C9E7-464F-B98C-2C2773EFCF7A}" type="datetime1">
              <a:rPr lang="en-US" smtClean="0"/>
              <a:t>4/25/14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8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B0B5-BFFA-9044-9E41-0F5B43B298B3}" type="datetime1">
              <a:rPr lang="en-US" smtClean="0"/>
              <a:t>4/25/14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3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4E050-256B-3F43-83EE-70976219B826}" type="datetime1">
              <a:rPr lang="en-US" smtClean="0"/>
              <a:t>4/25/14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64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DEDB-C534-EE4B-8782-9874D65E6BE9}" type="datetime1">
              <a:rPr lang="en-US" smtClean="0"/>
              <a:t>4/25/14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4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3AA13-7F61-5249-B50E-4C365F9E4AAC}" type="datetime1">
              <a:rPr lang="en-US" smtClean="0"/>
              <a:t>4/25/14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12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1649" cy="1039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388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DBD6F-86DA-414A-AE19-D96D729BE90D}" type="datetime1">
              <a:rPr lang="en-US" smtClean="0"/>
              <a:t>4/25/14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130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096729C-9938-7343-BC4B-AF81AB030A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19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42520"/>
            <a:ext cx="7772400" cy="1848908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Development of a Prototype Underwater Test Platform for the Low Reynolds Number Regime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860" y="4268793"/>
            <a:ext cx="6400800" cy="85513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Cody J. Karcher and Derek A. Paley, Ph.D.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University of Maryland, College Park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8860" y="5358176"/>
            <a:ext cx="6400800" cy="1076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Presented at the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American Institute of Aeronautics and Astronautics  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Region I Student Conference, April 25, 2014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64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50" y="4144303"/>
            <a:ext cx="2823109" cy="21648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880"/>
            <a:ext cx="4508500" cy="4525963"/>
          </a:xfrm>
        </p:spPr>
        <p:txBody>
          <a:bodyPr/>
          <a:lstStyle/>
          <a:p>
            <a:r>
              <a:rPr lang="en-US" dirty="0" smtClean="0"/>
              <a:t>Run in </a:t>
            </a:r>
            <a:r>
              <a:rPr lang="en-US" dirty="0" err="1" smtClean="0"/>
              <a:t>SolidWorks</a:t>
            </a:r>
            <a:r>
              <a:rPr lang="en-US" dirty="0" smtClean="0"/>
              <a:t> Flow Simulation Package</a:t>
            </a:r>
          </a:p>
          <a:p>
            <a:r>
              <a:rPr lang="en-US" dirty="0" smtClean="0"/>
              <a:t>Results in line with expectations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004" y="1770867"/>
            <a:ext cx="2823110" cy="2220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95" y="4137727"/>
            <a:ext cx="2838988" cy="2171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9859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Construction: Pressure Vessel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Holes and pressure seals</a:t>
            </a:r>
          </a:p>
          <a:p>
            <a:r>
              <a:rPr lang="en-US" dirty="0" smtClean="0"/>
              <a:t>Servomotors</a:t>
            </a:r>
          </a:p>
          <a:p>
            <a:r>
              <a:rPr lang="en-US" dirty="0" smtClean="0"/>
              <a:t>Battery</a:t>
            </a:r>
          </a:p>
          <a:p>
            <a:r>
              <a:rPr lang="en-US" dirty="0" smtClean="0"/>
              <a:t>Assembly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20140406_1750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 r="16184"/>
          <a:stretch/>
        </p:blipFill>
        <p:spPr>
          <a:xfrm>
            <a:off x="3976860" y="2681354"/>
            <a:ext cx="4327720" cy="34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2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Construction: Thruster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880"/>
            <a:ext cx="4092452" cy="4525963"/>
          </a:xfrm>
        </p:spPr>
        <p:txBody>
          <a:bodyPr/>
          <a:lstStyle/>
          <a:p>
            <a:r>
              <a:rPr lang="en-US" dirty="0" smtClean="0"/>
              <a:t>Modified bilge pump</a:t>
            </a:r>
          </a:p>
          <a:p>
            <a:pPr lvl="1"/>
            <a:r>
              <a:rPr lang="en-US" dirty="0" smtClean="0"/>
              <a:t>Housing removed</a:t>
            </a:r>
          </a:p>
          <a:p>
            <a:pPr lvl="1"/>
            <a:r>
              <a:rPr lang="en-US" dirty="0" smtClean="0"/>
              <a:t>Impeller removed</a:t>
            </a:r>
          </a:p>
          <a:p>
            <a:pPr lvl="1"/>
            <a:r>
              <a:rPr lang="en-US" dirty="0" smtClean="0"/>
              <a:t>Hobby boating propeller added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20140406_1753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592" y="2931362"/>
            <a:ext cx="4569688" cy="257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3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Construction: Wings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Foam cores cut</a:t>
            </a:r>
          </a:p>
          <a:p>
            <a:r>
              <a:rPr lang="en-US" dirty="0" smtClean="0"/>
              <a:t>Trailing edge </a:t>
            </a:r>
            <a:r>
              <a:rPr lang="en-US" dirty="0"/>
              <a:t>p</a:t>
            </a:r>
            <a:r>
              <a:rPr lang="en-US" dirty="0" smtClean="0"/>
              <a:t>ivots</a:t>
            </a:r>
          </a:p>
          <a:p>
            <a:r>
              <a:rPr lang="en-US" dirty="0" smtClean="0"/>
              <a:t>Composite structure</a:t>
            </a:r>
          </a:p>
          <a:p>
            <a:r>
              <a:rPr lang="en-US" dirty="0" smtClean="0"/>
              <a:t>Vacuum bag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20131110_0325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60" y="3942717"/>
            <a:ext cx="4075499" cy="2292468"/>
          </a:xfrm>
          <a:prstGeom prst="rect">
            <a:avLst/>
          </a:prstGeom>
        </p:spPr>
      </p:pic>
      <p:pic>
        <p:nvPicPr>
          <p:cNvPr id="8" name="Picture 7" descr="Screen Shot 2014-04-07 at 7.15.11 PM (2)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2" t="39638" r="32445" b="32556"/>
          <a:stretch/>
        </p:blipFill>
        <p:spPr>
          <a:xfrm rot="10800000">
            <a:off x="5682538" y="1934644"/>
            <a:ext cx="2697295" cy="158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3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Construction: Wings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Composite Touch Ups</a:t>
            </a:r>
          </a:p>
          <a:p>
            <a:pPr lvl="1"/>
            <a:r>
              <a:rPr lang="en-US" dirty="0" smtClean="0"/>
              <a:t>Trailing </a:t>
            </a:r>
            <a:r>
              <a:rPr lang="en-US" dirty="0" smtClean="0"/>
              <a:t>Edge</a:t>
            </a:r>
          </a:p>
          <a:p>
            <a:r>
              <a:rPr lang="en-US" dirty="0" err="1" smtClean="0"/>
              <a:t>Bondo</a:t>
            </a:r>
            <a:r>
              <a:rPr lang="en-US" dirty="0" smtClean="0"/>
              <a:t> Smoothing</a:t>
            </a:r>
          </a:p>
          <a:p>
            <a:pPr lvl="1"/>
            <a:r>
              <a:rPr lang="en-US" dirty="0" smtClean="0"/>
              <a:t>Laminar Flow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20140406_1754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14" y="3292222"/>
            <a:ext cx="4295290" cy="24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5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Construction: </a:t>
            </a:r>
            <a:r>
              <a:rPr lang="en-US" dirty="0" err="1" smtClean="0"/>
              <a:t>Elevons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Cut from wings</a:t>
            </a:r>
          </a:p>
          <a:p>
            <a:r>
              <a:rPr lang="en-US" dirty="0" err="1" smtClean="0"/>
              <a:t>Delrin</a:t>
            </a:r>
            <a:r>
              <a:rPr lang="en-US" dirty="0" smtClean="0"/>
              <a:t> tube attachment</a:t>
            </a:r>
          </a:p>
          <a:p>
            <a:r>
              <a:rPr lang="en-US" dirty="0" smtClean="0"/>
              <a:t>Shaft </a:t>
            </a:r>
            <a:r>
              <a:rPr lang="en-US" dirty="0" smtClean="0"/>
              <a:t>collars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 descr="DSC02186.JPG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04" t="2551" r="13703" b="6537"/>
          <a:stretch/>
        </p:blipFill>
        <p:spPr>
          <a:xfrm>
            <a:off x="4733491" y="3079692"/>
            <a:ext cx="3694379" cy="290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3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Construction: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Wing orientation</a:t>
            </a:r>
          </a:p>
          <a:p>
            <a:r>
              <a:rPr lang="en-US" dirty="0" smtClean="0"/>
              <a:t>Salvage hook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20140406_1740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408" y="3035355"/>
            <a:ext cx="5568392" cy="313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3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Testing: Moment of Inertia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880"/>
            <a:ext cx="4140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Desired for Flight Testing</a:t>
            </a:r>
          </a:p>
          <a:p>
            <a:r>
              <a:rPr lang="en-US" dirty="0" smtClean="0"/>
              <a:t>Bifilar Pendulum</a:t>
            </a:r>
            <a:endParaRPr lang="en-US" sz="1100" dirty="0"/>
          </a:p>
          <a:p>
            <a:r>
              <a:rPr lang="en-US" dirty="0" smtClean="0"/>
              <a:t>Mohr’s Circle for moment of inertias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17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989126" y="3945038"/>
            <a:ext cx="2490402" cy="2483114"/>
            <a:chOff x="334011" y="228599"/>
            <a:chExt cx="1863091" cy="1857639"/>
          </a:xfrm>
        </p:grpSpPr>
        <p:grpSp>
          <p:nvGrpSpPr>
            <p:cNvPr id="13" name="Group 12"/>
            <p:cNvGrpSpPr/>
            <p:nvPr/>
          </p:nvGrpSpPr>
          <p:grpSpPr>
            <a:xfrm>
              <a:off x="334011" y="228599"/>
              <a:ext cx="1863091" cy="1857639"/>
              <a:chOff x="0" y="894354"/>
              <a:chExt cx="7275552" cy="7267675"/>
            </a:xfrm>
          </p:grpSpPr>
          <p:sp>
            <p:nvSpPr>
              <p:cNvPr id="14" name="Text Box 142"/>
              <p:cNvSpPr txBox="1"/>
              <p:nvPr/>
            </p:nvSpPr>
            <p:spPr>
              <a:xfrm>
                <a:off x="3734335" y="2272678"/>
                <a:ext cx="2364865" cy="900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FF0000"/>
                    </a:solidFill>
                    <a:effectLst/>
                    <a:latin typeface="Cambria"/>
                    <a:ea typeface="ＭＳ 明朝"/>
                    <a:cs typeface="Times New Roman"/>
                  </a:rPr>
                  <a:t>2Φ</a:t>
                </a:r>
                <a:endParaRPr lang="en-US" sz="1400" dirty="0">
                  <a:effectLst/>
                  <a:latin typeface="Times"/>
                  <a:ea typeface="ＭＳ 明朝"/>
                  <a:cs typeface="Times New Roman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 flipH="1">
                <a:off x="4" y="894354"/>
                <a:ext cx="0" cy="533178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0" y="3160698"/>
                <a:ext cx="640079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1826036" y="1834390"/>
                <a:ext cx="2649629" cy="264962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Arc 17"/>
              <p:cNvSpPr/>
              <p:nvPr/>
            </p:nvSpPr>
            <p:spPr>
              <a:xfrm>
                <a:off x="1211415" y="1777220"/>
                <a:ext cx="2705604" cy="2705608"/>
              </a:xfrm>
              <a:prstGeom prst="arc">
                <a:avLst>
                  <a:gd name="adj1" fmla="val 20105361"/>
                  <a:gd name="adj2" fmla="val 0"/>
                </a:avLst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Times New Roman"/>
                    <a:ea typeface="Times New Roman"/>
                    <a:cs typeface="Times New Roman"/>
                  </a:rPr>
                  <a:t> </a:t>
                </a: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1826036" y="1834390"/>
                <a:ext cx="2649629" cy="264962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3150851" y="1285634"/>
                <a:ext cx="0" cy="3747141"/>
              </a:xfrm>
              <a:prstGeom prst="line">
                <a:avLst/>
              </a:prstGeom>
              <a:ln>
                <a:solidFill>
                  <a:srgbClr val="79FF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1277280" y="3159205"/>
                <a:ext cx="3747141" cy="0"/>
              </a:xfrm>
              <a:prstGeom prst="line">
                <a:avLst/>
              </a:prstGeom>
              <a:ln>
                <a:solidFill>
                  <a:srgbClr val="79FF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5438104" y="1834391"/>
                <a:ext cx="1" cy="132481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4578988" y="1777219"/>
                <a:ext cx="182181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 Box 153"/>
              <p:cNvSpPr txBox="1"/>
              <p:nvPr/>
            </p:nvSpPr>
            <p:spPr>
              <a:xfrm>
                <a:off x="5451170" y="2025495"/>
                <a:ext cx="1824382" cy="900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 err="1">
                    <a:solidFill>
                      <a:srgbClr val="000000"/>
                    </a:solidFill>
                    <a:effectLst/>
                    <a:latin typeface="Cambria"/>
                    <a:ea typeface="ＭＳ 明朝"/>
                    <a:cs typeface="Times New Roman"/>
                  </a:rPr>
                  <a:t>I</a:t>
                </a:r>
                <a:r>
                  <a:rPr lang="en-US" sz="1400" kern="1200" baseline="-25000" dirty="0" err="1">
                    <a:solidFill>
                      <a:srgbClr val="000000"/>
                    </a:solidFill>
                    <a:effectLst/>
                    <a:latin typeface="Cambria"/>
                    <a:ea typeface="ＭＳ 明朝"/>
                    <a:cs typeface="Times New Roman"/>
                  </a:rPr>
                  <a:t>xz</a:t>
                </a:r>
                <a:endParaRPr lang="en-US" sz="1400" dirty="0">
                  <a:effectLst/>
                  <a:latin typeface="Times"/>
                  <a:ea typeface="ＭＳ 明朝"/>
                  <a:cs typeface="Times New Roman"/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H="1">
                <a:off x="2" y="5930243"/>
                <a:ext cx="4475663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V="1">
                <a:off x="4475665" y="4660360"/>
                <a:ext cx="0" cy="140550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 Box 156"/>
              <p:cNvSpPr txBox="1"/>
              <p:nvPr/>
            </p:nvSpPr>
            <p:spPr>
              <a:xfrm>
                <a:off x="1785413" y="5834243"/>
                <a:ext cx="1234909" cy="900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 err="1">
                    <a:solidFill>
                      <a:srgbClr val="000000"/>
                    </a:solidFill>
                    <a:effectLst/>
                    <a:latin typeface="Cambria"/>
                    <a:ea typeface="ＭＳ 明朝"/>
                    <a:cs typeface="Times New Roman"/>
                  </a:rPr>
                  <a:t>I</a:t>
                </a:r>
                <a:r>
                  <a:rPr lang="en-US" sz="1400" kern="1200" baseline="-25000" dirty="0" err="1">
                    <a:solidFill>
                      <a:srgbClr val="000000"/>
                    </a:solidFill>
                    <a:effectLst/>
                    <a:latin typeface="Cambria"/>
                    <a:ea typeface="ＭＳ 明朝"/>
                    <a:cs typeface="Times New Roman"/>
                  </a:rPr>
                  <a:t>zz</a:t>
                </a:r>
                <a:endParaRPr lang="en-US" sz="1400" dirty="0">
                  <a:effectLst/>
                  <a:latin typeface="Times"/>
                  <a:ea typeface="ＭＳ 明朝"/>
                  <a:cs typeface="Times New Roman"/>
                </a:endParaRP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flipH="1">
                <a:off x="0" y="5369325"/>
                <a:ext cx="1826038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 flipV="1">
                <a:off x="1826036" y="4820634"/>
                <a:ext cx="1" cy="80138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 Box 159"/>
              <p:cNvSpPr txBox="1"/>
              <p:nvPr/>
            </p:nvSpPr>
            <p:spPr>
              <a:xfrm>
                <a:off x="397774" y="4360624"/>
                <a:ext cx="1380683" cy="900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 err="1">
                    <a:solidFill>
                      <a:srgbClr val="000000"/>
                    </a:solidFill>
                    <a:effectLst/>
                    <a:latin typeface="Cambria"/>
                    <a:ea typeface="ＭＳ 明朝"/>
                    <a:cs typeface="Times New Roman"/>
                  </a:rPr>
                  <a:t>I</a:t>
                </a:r>
                <a:r>
                  <a:rPr lang="en-US" sz="1400" kern="1200" baseline="-25000" dirty="0" err="1">
                    <a:solidFill>
                      <a:srgbClr val="000000"/>
                    </a:solidFill>
                    <a:effectLst/>
                    <a:latin typeface="Cambria"/>
                    <a:ea typeface="ＭＳ 明朝"/>
                    <a:cs typeface="Times New Roman"/>
                  </a:rPr>
                  <a:t>xx</a:t>
                </a:r>
                <a:endParaRPr lang="en-US" sz="1400" dirty="0">
                  <a:effectLst/>
                  <a:latin typeface="Times"/>
                  <a:ea typeface="ＭＳ 明朝"/>
                  <a:cs typeface="Times New Roman"/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H="1">
                <a:off x="252383" y="7097621"/>
                <a:ext cx="649715" cy="0"/>
              </a:xfrm>
              <a:prstGeom prst="line">
                <a:avLst/>
              </a:prstGeom>
              <a:ln>
                <a:solidFill>
                  <a:srgbClr val="79FF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219123" y="7731286"/>
                <a:ext cx="649715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 Box 162"/>
              <p:cNvSpPr txBox="1"/>
              <p:nvPr/>
            </p:nvSpPr>
            <p:spPr>
              <a:xfrm>
                <a:off x="685448" y="6593653"/>
                <a:ext cx="5369046" cy="900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Cambria"/>
                    <a:ea typeface="ＭＳ 明朝"/>
                    <a:cs typeface="Times New Roman"/>
                  </a:rPr>
                  <a:t>Principal Axes</a:t>
                </a:r>
                <a:endParaRPr lang="en-US" sz="1400" dirty="0">
                  <a:effectLst/>
                  <a:latin typeface="Times"/>
                  <a:ea typeface="ＭＳ 明朝"/>
                  <a:cs typeface="Times New Roman"/>
                </a:endParaRPr>
              </a:p>
            </p:txBody>
          </p:sp>
          <p:sp>
            <p:nvSpPr>
              <p:cNvPr id="34" name="Text Box 163"/>
              <p:cNvSpPr txBox="1"/>
              <p:nvPr/>
            </p:nvSpPr>
            <p:spPr>
              <a:xfrm>
                <a:off x="646961" y="7261215"/>
                <a:ext cx="5364088" cy="900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Cambria"/>
                    <a:ea typeface="ＭＳ 明朝"/>
                    <a:cs typeface="Times New Roman"/>
                  </a:rPr>
                  <a:t>Geometric Axes</a:t>
                </a:r>
                <a:endParaRPr lang="en-US" sz="1400" dirty="0">
                  <a:effectLst/>
                  <a:latin typeface="Times"/>
                  <a:ea typeface="ＭＳ 明朝"/>
                  <a:cs typeface="Times New Roman"/>
                </a:endParaRP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657860" y="328930"/>
              <a:ext cx="959485" cy="958215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5" name="Picture 3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744" y="1733879"/>
            <a:ext cx="2808852" cy="2051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97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Testing: Moment of Inertia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880"/>
            <a:ext cx="3797300" cy="4525963"/>
          </a:xfrm>
        </p:spPr>
        <p:txBody>
          <a:bodyPr/>
          <a:lstStyle/>
          <a:p>
            <a:r>
              <a:rPr lang="en-US" dirty="0" err="1"/>
              <a:t>I</a:t>
            </a:r>
            <a:r>
              <a:rPr lang="en-US" baseline="-25000" dirty="0" err="1"/>
              <a:t>xx</a:t>
            </a:r>
            <a:r>
              <a:rPr lang="en-US" dirty="0"/>
              <a:t>:  1.3814 lbm-ft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 err="1" smtClean="0"/>
              <a:t>I</a:t>
            </a:r>
            <a:r>
              <a:rPr lang="en-US" baseline="-25000" dirty="0" err="1" smtClean="0"/>
              <a:t>yy</a:t>
            </a:r>
            <a:r>
              <a:rPr lang="en-US" dirty="0"/>
              <a:t>:</a:t>
            </a:r>
            <a:r>
              <a:rPr lang="en-US" dirty="0" smtClean="0"/>
              <a:t>  0.8213 </a:t>
            </a:r>
            <a:r>
              <a:rPr lang="en-US" dirty="0"/>
              <a:t>lbm-ft</a:t>
            </a:r>
            <a:r>
              <a:rPr lang="en-US" baseline="30000" dirty="0"/>
              <a:t>2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I</a:t>
            </a:r>
            <a:r>
              <a:rPr lang="en-US" baseline="-25000" dirty="0" err="1" smtClean="0"/>
              <a:t>zz</a:t>
            </a:r>
            <a:r>
              <a:rPr lang="en-US" dirty="0"/>
              <a:t>:  1.9598 lbm-ft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 err="1" smtClean="0"/>
              <a:t>I</a:t>
            </a:r>
            <a:r>
              <a:rPr lang="en-US" baseline="-25000" dirty="0" err="1" smtClean="0"/>
              <a:t>xz</a:t>
            </a:r>
            <a:r>
              <a:rPr lang="en-US" dirty="0"/>
              <a:t>:  0.2251 lbm-ft</a:t>
            </a:r>
            <a:r>
              <a:rPr lang="en-US" baseline="30000" dirty="0"/>
              <a:t>2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Macintosh HD:Users:codykarcher:Desktop:Screen Shot 2014-04-13 at 8.47.13 PM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32" y="2997200"/>
            <a:ext cx="4460968" cy="3243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44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Testing: Flight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880"/>
            <a:ext cx="4127500" cy="4525963"/>
          </a:xfrm>
        </p:spPr>
        <p:txBody>
          <a:bodyPr/>
          <a:lstStyle/>
          <a:p>
            <a:r>
              <a:rPr lang="en-US" dirty="0" smtClean="0"/>
              <a:t>Connectivity troubles</a:t>
            </a:r>
          </a:p>
          <a:p>
            <a:pPr lvl="1"/>
            <a:r>
              <a:rPr lang="en-US" dirty="0" smtClean="0"/>
              <a:t>Transmitter: 500 </a:t>
            </a:r>
            <a:r>
              <a:rPr lang="en-US" dirty="0" err="1" smtClean="0"/>
              <a:t>mW</a:t>
            </a:r>
            <a:r>
              <a:rPr lang="en-US" dirty="0" smtClean="0"/>
              <a:t>, 27 dB</a:t>
            </a:r>
          </a:p>
          <a:p>
            <a:pPr lvl="1"/>
            <a:r>
              <a:rPr lang="en-US" dirty="0" smtClean="0"/>
              <a:t>Loss at 60° and 5’ depth: ≈22 dB </a:t>
            </a:r>
          </a:p>
          <a:p>
            <a:r>
              <a:rPr lang="en-US" dirty="0" smtClean="0"/>
              <a:t>CG Location</a:t>
            </a:r>
          </a:p>
          <a:p>
            <a:r>
              <a:rPr lang="en-US" dirty="0" smtClean="0"/>
              <a:t>Handling Qualities</a:t>
            </a:r>
          </a:p>
          <a:p>
            <a:r>
              <a:rPr lang="en-US" dirty="0" smtClean="0"/>
              <a:t>Directional Stability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20140406_18034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6" t="17004" r="24895" b="5093"/>
          <a:stretch/>
        </p:blipFill>
        <p:spPr>
          <a:xfrm>
            <a:off x="4630469" y="2153066"/>
            <a:ext cx="4056332" cy="35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57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History</a:t>
            </a:r>
          </a:p>
          <a:p>
            <a:r>
              <a:rPr lang="en-US" dirty="0" smtClean="0"/>
              <a:t>Design</a:t>
            </a:r>
          </a:p>
          <a:p>
            <a:r>
              <a:rPr lang="en-US" dirty="0" smtClean="0"/>
              <a:t>Simulation</a:t>
            </a:r>
          </a:p>
          <a:p>
            <a:r>
              <a:rPr lang="en-US" dirty="0" smtClean="0"/>
              <a:t>Construction</a:t>
            </a:r>
          </a:p>
          <a:p>
            <a:r>
              <a:rPr lang="en-US" dirty="0" smtClean="0"/>
              <a:t>Testing</a:t>
            </a:r>
          </a:p>
          <a:p>
            <a:r>
              <a:rPr lang="en-US" dirty="0" smtClean="0"/>
              <a:t>Contributions</a:t>
            </a:r>
            <a:endParaRPr lang="en-US" dirty="0" smtClean="0"/>
          </a:p>
          <a:p>
            <a:r>
              <a:rPr lang="en-US" dirty="0" smtClean="0"/>
              <a:t>Future Work</a:t>
            </a:r>
            <a:endParaRPr lang="en-US" dirty="0"/>
          </a:p>
        </p:txBody>
      </p:sp>
      <p:pic>
        <p:nvPicPr>
          <p:cNvPr id="6" name="Picture 5" descr="Screen Shot 2014-04-07 at 10.33.2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t="24656" r="32275" b="34074"/>
          <a:stretch/>
        </p:blipFill>
        <p:spPr>
          <a:xfrm>
            <a:off x="3667276" y="1886856"/>
            <a:ext cx="5019524" cy="423726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1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Testing: Flight Testing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20</a:t>
            </a:fld>
            <a:endParaRPr lang="en-US"/>
          </a:p>
        </p:txBody>
      </p:sp>
      <p:pic>
        <p:nvPicPr>
          <p:cNvPr id="4" name="New Project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864" y="1720954"/>
            <a:ext cx="8280923" cy="465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03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 of the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Bridge two research realms</a:t>
            </a:r>
          </a:p>
          <a:p>
            <a:r>
              <a:rPr lang="en-US" dirty="0" smtClean="0"/>
              <a:t>Flow visualization</a:t>
            </a:r>
          </a:p>
          <a:p>
            <a:r>
              <a:rPr lang="en-US" dirty="0" smtClean="0"/>
              <a:t>Low Reynolds number aerodynamics</a:t>
            </a:r>
          </a:p>
          <a:p>
            <a:r>
              <a:rPr lang="en-US" dirty="0" smtClean="0"/>
              <a:t>Underwater platform for aeronautics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52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 Term</a:t>
            </a:r>
          </a:p>
          <a:p>
            <a:pPr lvl="1"/>
            <a:r>
              <a:rPr lang="en-US" dirty="0" smtClean="0"/>
              <a:t>Build stability and control matrices at various flight conditions</a:t>
            </a:r>
          </a:p>
          <a:p>
            <a:pPr lvl="1"/>
            <a:r>
              <a:rPr lang="en-US" dirty="0" smtClean="0"/>
              <a:t>Improve connectivity in the test facility</a:t>
            </a:r>
          </a:p>
          <a:p>
            <a:r>
              <a:rPr lang="en-US" dirty="0" smtClean="0"/>
              <a:t>Possible Long Term Extensions</a:t>
            </a:r>
          </a:p>
          <a:p>
            <a:pPr lvl="1"/>
            <a:r>
              <a:rPr lang="en-US" dirty="0" smtClean="0"/>
              <a:t>Demonstrate stability in gust response</a:t>
            </a:r>
          </a:p>
          <a:p>
            <a:pPr lvl="1"/>
            <a:r>
              <a:rPr lang="en-US" dirty="0" smtClean="0"/>
              <a:t>Improve durability and construction methods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4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References: Citations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1800" dirty="0" smtClean="0"/>
              <a:t>Davis</a:t>
            </a:r>
            <a:r>
              <a:rPr lang="en-US" sz="1800" dirty="0"/>
              <a:t>, W. R. Jr., </a:t>
            </a:r>
            <a:r>
              <a:rPr lang="en-US" sz="1800" dirty="0" err="1"/>
              <a:t>Kosicki</a:t>
            </a:r>
            <a:r>
              <a:rPr lang="en-US" sz="1800" dirty="0"/>
              <a:t>, B. B., </a:t>
            </a:r>
            <a:r>
              <a:rPr lang="en-US" sz="1800" dirty="0" err="1"/>
              <a:t>Boroson</a:t>
            </a:r>
            <a:r>
              <a:rPr lang="en-US" sz="1800" dirty="0"/>
              <a:t>, D. M., and </a:t>
            </a:r>
            <a:r>
              <a:rPr lang="en-US" sz="1800" dirty="0" err="1"/>
              <a:t>Kostishack</a:t>
            </a:r>
            <a:r>
              <a:rPr lang="en-US" sz="1800" dirty="0"/>
              <a:t> D. F. “Micro Air Vehicles for Optical Surveillance,” </a:t>
            </a:r>
            <a:r>
              <a:rPr lang="en-US" sz="1800" i="1" dirty="0"/>
              <a:t>The Lincoln Laboratory Journal</a:t>
            </a:r>
            <a:r>
              <a:rPr lang="en-US" sz="1800" dirty="0"/>
              <a:t>, Vol. 9, No. 2, 1996, pp. 197-214.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Anderson</a:t>
            </a:r>
            <a:r>
              <a:rPr lang="en-US" sz="1800" dirty="0"/>
              <a:t>, J. D., </a:t>
            </a:r>
            <a:r>
              <a:rPr lang="en-US" sz="1800" i="1" dirty="0"/>
              <a:t>Fundamentals of Aerodynamics</a:t>
            </a:r>
            <a:r>
              <a:rPr lang="en-US" sz="1800" dirty="0"/>
              <a:t>, 5</a:t>
            </a:r>
            <a:r>
              <a:rPr lang="en-US" sz="1800" baseline="30000" dirty="0"/>
              <a:t>th</a:t>
            </a:r>
            <a:r>
              <a:rPr lang="en-US" sz="1800" dirty="0"/>
              <a:t> ed., New York, 2007, Chap. 1.</a:t>
            </a:r>
          </a:p>
          <a:p>
            <a:pPr>
              <a:buFont typeface="+mj-lt"/>
              <a:buAutoNum type="arabicPeriod"/>
            </a:pPr>
            <a:r>
              <a:rPr lang="en-US" sz="1800" dirty="0" err="1" smtClean="0"/>
              <a:t>Mattey</a:t>
            </a:r>
            <a:r>
              <a:rPr lang="en-US" sz="1800" dirty="0"/>
              <a:t>, R. A., “Bifilar Pendulum Technique for Determining Mass Properties of Discos Packages,” Naval Plant Representative Office, Rept. TG 1252, John Hopkins University, Applied Physics Laboratory, MD, July 1974.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Bounds</a:t>
            </a:r>
            <a:r>
              <a:rPr lang="en-US" sz="1800" dirty="0"/>
              <a:t>, R., “Space Perch: A Human-Robot Interaction </a:t>
            </a:r>
            <a:r>
              <a:rPr lang="en-US" sz="1800" dirty="0" err="1"/>
              <a:t>Testbed</a:t>
            </a:r>
            <a:r>
              <a:rPr lang="en-US" sz="1800" dirty="0"/>
              <a:t> for Communication-Constrained Environments,” AIAA Region I Conference 2014, (submitted for Publication)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Jiang</a:t>
            </a:r>
            <a:r>
              <a:rPr lang="en-US" sz="1800" dirty="0"/>
              <a:t>, S., and </a:t>
            </a:r>
            <a:r>
              <a:rPr lang="en-US" sz="1800" dirty="0" err="1"/>
              <a:t>Georgakopoulos</a:t>
            </a:r>
            <a:r>
              <a:rPr lang="en-US" sz="1800" dirty="0"/>
              <a:t> S., “Electromagnetic Wave Propagation into Fresh Water,” </a:t>
            </a:r>
            <a:r>
              <a:rPr lang="en-US" sz="1800" i="1" dirty="0"/>
              <a:t>Journal of Electromagnetic Analysis and Application</a:t>
            </a:r>
            <a:r>
              <a:rPr lang="en-US" sz="1800" dirty="0"/>
              <a:t>, No. 3, 2011, pp. 261-266. </a:t>
            </a:r>
          </a:p>
          <a:p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1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References: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1800" dirty="0"/>
              <a:t>http://</a:t>
            </a:r>
            <a:r>
              <a:rPr lang="en-US" sz="1800" dirty="0" err="1"/>
              <a:t>uncrate.com</a:t>
            </a:r>
            <a:r>
              <a:rPr lang="en-US" sz="1800" dirty="0"/>
              <a:t>/stuff/parrot-</a:t>
            </a:r>
            <a:r>
              <a:rPr lang="en-US" sz="1800" dirty="0" err="1"/>
              <a:t>ardrone</a:t>
            </a:r>
            <a:r>
              <a:rPr lang="en-US" sz="1800" dirty="0"/>
              <a:t>/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1800" dirty="0" smtClean="0"/>
              <a:t>http</a:t>
            </a:r>
            <a:r>
              <a:rPr lang="en-US" sz="1800" dirty="0"/>
              <a:t>://uavcommunity.com</a:t>
            </a:r>
            <a:r>
              <a:rPr lang="en-US" sz="1800" dirty="0" smtClean="0"/>
              <a:t>/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1800" dirty="0"/>
              <a:t>http://www.seaperch.org/</a:t>
            </a:r>
            <a:r>
              <a:rPr lang="en-US" sz="1800" dirty="0" smtClean="0"/>
              <a:t>photos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1800" dirty="0"/>
              <a:t>http://www.ubadiving.com</a:t>
            </a:r>
            <a:r>
              <a:rPr lang="en-US" sz="1800" dirty="0" smtClean="0"/>
              <a:t>/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sz="1800" dirty="0"/>
              <a:t>http://</a:t>
            </a:r>
            <a:r>
              <a:rPr lang="en-US" sz="1800" dirty="0" err="1"/>
              <a:t>airfoiltools.com</a:t>
            </a:r>
            <a:r>
              <a:rPr lang="en-US" sz="1800" dirty="0"/>
              <a:t>/airfoil/</a:t>
            </a:r>
            <a:r>
              <a:rPr lang="en-US" sz="1800" dirty="0" err="1"/>
              <a:t>details?airfoil</a:t>
            </a:r>
            <a:r>
              <a:rPr lang="en-US" sz="1800" dirty="0"/>
              <a:t>=naca4421-il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07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89214"/>
            <a:ext cx="5154990" cy="2209168"/>
          </a:xfrm>
        </p:spPr>
        <p:txBody>
          <a:bodyPr>
            <a:normAutofit/>
          </a:bodyPr>
          <a:lstStyle/>
          <a:p>
            <a:r>
              <a:rPr lang="en-US" sz="1600" dirty="0" smtClean="0"/>
              <a:t>Thanks to:</a:t>
            </a:r>
          </a:p>
          <a:p>
            <a:pPr lvl="1"/>
            <a:r>
              <a:rPr lang="en-US" sz="1600" dirty="0" smtClean="0"/>
              <a:t>Professor Derek Paley</a:t>
            </a:r>
          </a:p>
          <a:p>
            <a:pPr lvl="1"/>
            <a:r>
              <a:rPr lang="en-US" sz="1600" dirty="0" smtClean="0"/>
              <a:t>Dr. Derrick Yeo</a:t>
            </a:r>
          </a:p>
          <a:p>
            <a:pPr lvl="1"/>
            <a:r>
              <a:rPr lang="en-US" sz="1600" dirty="0" smtClean="0"/>
              <a:t>Levi </a:t>
            </a:r>
            <a:r>
              <a:rPr lang="en-US" sz="1600" dirty="0" err="1" smtClean="0"/>
              <a:t>DeVries</a:t>
            </a:r>
            <a:endParaRPr lang="en-US" sz="1600" dirty="0" smtClean="0"/>
          </a:p>
          <a:p>
            <a:pPr lvl="1"/>
            <a:r>
              <a:rPr lang="en-US" sz="1600" dirty="0" smtClean="0"/>
              <a:t>Frank </a:t>
            </a:r>
            <a:r>
              <a:rPr lang="en-US" sz="1600" dirty="0" err="1" smtClean="0"/>
              <a:t>Lagor</a:t>
            </a:r>
            <a:endParaRPr lang="en-US" sz="1600" dirty="0"/>
          </a:p>
          <a:p>
            <a:pPr lvl="1"/>
            <a:r>
              <a:rPr lang="en-US" sz="1600" dirty="0" smtClean="0"/>
              <a:t>Raymond Bounds</a:t>
            </a:r>
          </a:p>
          <a:p>
            <a:pPr lvl="1"/>
            <a:r>
              <a:rPr lang="en-US" sz="1600" dirty="0" smtClean="0"/>
              <a:t>The Collective Dynamics and Control Laboratory</a:t>
            </a:r>
            <a:endParaRPr lang="en-US" sz="1600" dirty="0"/>
          </a:p>
        </p:txBody>
      </p:sp>
      <p:pic>
        <p:nvPicPr>
          <p:cNvPr id="5" name="Picture 4" descr="Screen Shot 2014-04-07 at 10.33.2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0" t="24656" r="32275" b="34074"/>
          <a:stretch/>
        </p:blipFill>
        <p:spPr>
          <a:xfrm>
            <a:off x="5027809" y="2913506"/>
            <a:ext cx="3326055" cy="2807710"/>
          </a:xfrm>
          <a:prstGeom prst="rect">
            <a:avLst/>
          </a:prstGeom>
        </p:spPr>
      </p:pic>
      <p:pic>
        <p:nvPicPr>
          <p:cNvPr id="6" name="Picture 5" descr="Screen Shot 2014-04-06 at 10.49.2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4" y="1833703"/>
            <a:ext cx="3534842" cy="228432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1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33880"/>
            <a:ext cx="4175276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Increasing interest in MAV’s</a:t>
            </a:r>
          </a:p>
          <a:p>
            <a:pPr lvl="1"/>
            <a:r>
              <a:rPr lang="en-US" dirty="0" smtClean="0"/>
              <a:t>Private and Military</a:t>
            </a:r>
          </a:p>
          <a:p>
            <a:r>
              <a:rPr lang="en-US" dirty="0" smtClean="0"/>
              <a:t>University of Maryland’s strong history with MAV’s</a:t>
            </a:r>
          </a:p>
          <a:p>
            <a:pPr lvl="1"/>
            <a:r>
              <a:rPr lang="en-US" dirty="0" err="1" smtClean="0"/>
              <a:t>Cyclocopters</a:t>
            </a:r>
            <a:r>
              <a:rPr lang="en-US" dirty="0" smtClean="0"/>
              <a:t>,          Bio-Inspired Design</a:t>
            </a:r>
            <a:endParaRPr lang="en-US" dirty="0"/>
          </a:p>
        </p:txBody>
      </p:sp>
      <p:pic>
        <p:nvPicPr>
          <p:cNvPr id="5" name="Picture 4" descr="slider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6" r="3930"/>
          <a:stretch/>
        </p:blipFill>
        <p:spPr>
          <a:xfrm>
            <a:off x="4777619" y="4221010"/>
            <a:ext cx="3909181" cy="2123736"/>
          </a:xfrm>
          <a:prstGeom prst="rect">
            <a:avLst/>
          </a:prstGeom>
        </p:spPr>
      </p:pic>
      <p:pic>
        <p:nvPicPr>
          <p:cNvPr id="6" name="Picture 5" descr="parrot-drone-x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19" y="1733879"/>
            <a:ext cx="3909181" cy="24180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9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CDCL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880"/>
            <a:ext cx="4199467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Dedicated to studying behavior of groups of vehicles </a:t>
            </a:r>
          </a:p>
          <a:p>
            <a:pPr lvl="1"/>
            <a:r>
              <a:rPr lang="en-US" dirty="0" smtClean="0"/>
              <a:t>Experience with MAV’s</a:t>
            </a:r>
          </a:p>
          <a:p>
            <a:r>
              <a:rPr lang="en-US" dirty="0" smtClean="0"/>
              <a:t>Underwater motion capture facility</a:t>
            </a:r>
          </a:p>
          <a:p>
            <a:pPr lvl="1"/>
            <a:r>
              <a:rPr lang="en-US" dirty="0" smtClean="0"/>
              <a:t>Experience in the low Reynolds </a:t>
            </a:r>
            <a:r>
              <a:rPr lang="en-US" dirty="0"/>
              <a:t>n</a:t>
            </a:r>
            <a:r>
              <a:rPr lang="en-US" dirty="0" smtClean="0"/>
              <a:t>umber environment</a:t>
            </a:r>
            <a:endParaRPr lang="en-US" dirty="0"/>
          </a:p>
        </p:txBody>
      </p:sp>
      <p:pic>
        <p:nvPicPr>
          <p:cNvPr id="6" name="Picture 5" descr="20140406_1803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7" y="2751847"/>
            <a:ext cx="4051904" cy="227919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5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880"/>
            <a:ext cx="4622982" cy="4525963"/>
          </a:xfrm>
        </p:spPr>
        <p:txBody>
          <a:bodyPr/>
          <a:lstStyle/>
          <a:p>
            <a:r>
              <a:rPr lang="en-US" dirty="0" smtClean="0"/>
              <a:t>Sea Perch</a:t>
            </a:r>
          </a:p>
          <a:p>
            <a:pPr lvl="1"/>
            <a:r>
              <a:rPr lang="en-US" dirty="0" smtClean="0"/>
              <a:t>3 axis motor control</a:t>
            </a:r>
          </a:p>
          <a:p>
            <a:r>
              <a:rPr lang="en-US" dirty="0" smtClean="0"/>
              <a:t>Poseidon</a:t>
            </a:r>
          </a:p>
          <a:p>
            <a:pPr lvl="1"/>
            <a:r>
              <a:rPr lang="en-US" dirty="0" smtClean="0"/>
              <a:t>Single motor</a:t>
            </a:r>
          </a:p>
          <a:p>
            <a:pPr lvl="1"/>
            <a:r>
              <a:rPr lang="en-US" dirty="0" smtClean="0"/>
              <a:t>Two Control Inputs</a:t>
            </a:r>
            <a:endParaRPr lang="en-US" dirty="0"/>
          </a:p>
        </p:txBody>
      </p:sp>
      <p:pic>
        <p:nvPicPr>
          <p:cNvPr id="5" name="Picture 4" descr="Screen Shot 2014-03-22 at 10.32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185" y="3849646"/>
            <a:ext cx="3027996" cy="2501855"/>
          </a:xfrm>
          <a:prstGeom prst="rect">
            <a:avLst/>
          </a:prstGeom>
        </p:spPr>
      </p:pic>
      <p:pic>
        <p:nvPicPr>
          <p:cNvPr id="6" name="Picture 5" descr="Screen Shot 2014-03-22 at 10.27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92" y="1746974"/>
            <a:ext cx="2952808" cy="199792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2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Design: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Match Reynolds number of an MAV</a:t>
            </a:r>
          </a:p>
          <a:p>
            <a:pPr lvl="1"/>
            <a:r>
              <a:rPr lang="en-US" dirty="0" smtClean="0"/>
              <a:t> approximately 50,000</a:t>
            </a:r>
          </a:p>
          <a:p>
            <a:pPr lvl="0"/>
            <a:r>
              <a:rPr lang="en-US" dirty="0" smtClean="0"/>
              <a:t>Generate lifting force</a:t>
            </a:r>
          </a:p>
          <a:p>
            <a:pPr lvl="0"/>
            <a:r>
              <a:rPr lang="en-US" dirty="0" smtClean="0"/>
              <a:t>Minimum number of control inputs</a:t>
            </a:r>
          </a:p>
          <a:p>
            <a:pPr lvl="0"/>
            <a:r>
              <a:rPr lang="en-US" dirty="0" smtClean="0"/>
              <a:t>Wingspan not to exceed 24”</a:t>
            </a:r>
            <a:endParaRPr lang="en-US" dirty="0"/>
          </a:p>
          <a:p>
            <a:pPr lvl="0"/>
            <a:r>
              <a:rPr lang="en-US" dirty="0" smtClean="0"/>
              <a:t>Operational to a depth of 20’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71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Design: Working Underwater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Electronics</a:t>
            </a:r>
          </a:p>
          <a:p>
            <a:r>
              <a:rPr lang="en-US" dirty="0" smtClean="0"/>
              <a:t>Buoyancy</a:t>
            </a:r>
          </a:p>
          <a:p>
            <a:r>
              <a:rPr lang="en-US" dirty="0" smtClean="0"/>
              <a:t>Pressure</a:t>
            </a:r>
          </a:p>
          <a:p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underwa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66" y="2374900"/>
            <a:ext cx="4182533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5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Design: Preliminary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880"/>
            <a:ext cx="4801366" cy="4525963"/>
          </a:xfrm>
        </p:spPr>
        <p:txBody>
          <a:bodyPr/>
          <a:lstStyle/>
          <a:p>
            <a:r>
              <a:rPr lang="en-US" dirty="0" smtClean="0"/>
              <a:t>Configuration</a:t>
            </a:r>
          </a:p>
          <a:p>
            <a:r>
              <a:rPr lang="en-US" dirty="0" smtClean="0"/>
              <a:t>Reynolds Number Scaling</a:t>
            </a:r>
          </a:p>
          <a:p>
            <a:endParaRPr lang="en-US" dirty="0" smtClean="0"/>
          </a:p>
          <a:p>
            <a:r>
              <a:rPr lang="en-US" dirty="0" smtClean="0"/>
              <a:t>Airfoil</a:t>
            </a:r>
          </a:p>
          <a:p>
            <a:pPr lvl="1"/>
            <a:r>
              <a:rPr lang="en-US" dirty="0" smtClean="0"/>
              <a:t>NACA 4421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766050"/>
              </p:ext>
            </p:extLst>
          </p:nvPr>
        </p:nvGraphicFramePr>
        <p:xfrm>
          <a:off x="2069981" y="2990079"/>
          <a:ext cx="1300416" cy="619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3" imgW="533400" imgH="254000" progId="Equation.3">
                  <p:embed/>
                </p:oleObj>
              </mc:Choice>
              <mc:Fallback>
                <p:oleObj name="Equation" r:id="rId3" imgW="533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69981" y="2990079"/>
                        <a:ext cx="1300416" cy="619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Screen Shot 2014-04-17 at 11.52.1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97" y="4699221"/>
            <a:ext cx="5773603" cy="1560622"/>
          </a:xfrm>
          <a:prstGeom prst="rect">
            <a:avLst/>
          </a:prstGeom>
        </p:spPr>
      </p:pic>
      <p:pic>
        <p:nvPicPr>
          <p:cNvPr id="10" name="Picture 9" descr="Screen Shot 2014-04-17 at 11.52.0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1752600"/>
            <a:ext cx="3030139" cy="296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5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Design: Preliminary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3880"/>
            <a:ext cx="4483100" cy="4525963"/>
          </a:xfrm>
        </p:spPr>
        <p:txBody>
          <a:bodyPr/>
          <a:lstStyle/>
          <a:p>
            <a:r>
              <a:rPr lang="en-US" dirty="0" smtClean="0"/>
              <a:t>Structure</a:t>
            </a:r>
          </a:p>
          <a:p>
            <a:pPr lvl="1"/>
            <a:r>
              <a:rPr lang="en-US" dirty="0" smtClean="0"/>
              <a:t>Carbon Sandwich Structure</a:t>
            </a:r>
          </a:p>
          <a:p>
            <a:r>
              <a:rPr lang="en-US" dirty="0" smtClean="0"/>
              <a:t>Propulsion</a:t>
            </a:r>
          </a:p>
          <a:p>
            <a:pPr lvl="1"/>
            <a:r>
              <a:rPr lang="en-US" dirty="0" smtClean="0"/>
              <a:t>Bilge Pump</a:t>
            </a:r>
          </a:p>
          <a:p>
            <a:r>
              <a:rPr lang="en-US" dirty="0" smtClean="0"/>
              <a:t>Control</a:t>
            </a:r>
            <a:endParaRPr lang="en-US" dirty="0" smtClean="0"/>
          </a:p>
          <a:p>
            <a:r>
              <a:rPr lang="en-US" dirty="0" smtClean="0"/>
              <a:t>Battery</a:t>
            </a:r>
            <a:endParaRPr lang="en-US" dirty="0" smtClean="0"/>
          </a:p>
          <a:p>
            <a:r>
              <a:rPr lang="en-US" dirty="0" smtClean="0"/>
              <a:t>CAD Modeling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6729C-9938-7343-BC4B-AF81AB030ABA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 descr="Screen Shot 2014-04-06 at 10.49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46" y="2387600"/>
            <a:ext cx="4520054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2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DCL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CDCL2.thmx</Template>
  <TotalTime>1079</TotalTime>
  <Words>704</Words>
  <Application>Microsoft Macintosh PowerPoint</Application>
  <PresentationFormat>On-screen Show (4:3)</PresentationFormat>
  <Paragraphs>170</Paragraphs>
  <Slides>25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CDCL2</vt:lpstr>
      <vt:lpstr>Equation</vt:lpstr>
      <vt:lpstr>Development of a Prototype Underwater Test Platform for the Low Reynolds Number Regime</vt:lpstr>
      <vt:lpstr>Overview</vt:lpstr>
      <vt:lpstr>Motivation</vt:lpstr>
      <vt:lpstr>The CDCL</vt:lpstr>
      <vt:lpstr>History</vt:lpstr>
      <vt:lpstr>Design: Mission</vt:lpstr>
      <vt:lpstr>Design: Working Underwater</vt:lpstr>
      <vt:lpstr>Design: Preliminary Design</vt:lpstr>
      <vt:lpstr>Design: Preliminary Design</vt:lpstr>
      <vt:lpstr>Simulation</vt:lpstr>
      <vt:lpstr>Construction: Pressure Vessel</vt:lpstr>
      <vt:lpstr>Construction: Thruster</vt:lpstr>
      <vt:lpstr>Construction: Wings</vt:lpstr>
      <vt:lpstr>Construction: Wings</vt:lpstr>
      <vt:lpstr>Construction: Elevons</vt:lpstr>
      <vt:lpstr>Construction: Assembly</vt:lpstr>
      <vt:lpstr>Testing: Moment of Inertia</vt:lpstr>
      <vt:lpstr>Testing: Moment of Inertia</vt:lpstr>
      <vt:lpstr>Testing: Flight Testing</vt:lpstr>
      <vt:lpstr>Testing: Flight Testing</vt:lpstr>
      <vt:lpstr>Contributions of the Research</vt:lpstr>
      <vt:lpstr>Future Work</vt:lpstr>
      <vt:lpstr>References: Citations</vt:lpstr>
      <vt:lpstr>References: Images</vt:lpstr>
      <vt:lpstr>Questions?</vt:lpstr>
    </vt:vector>
  </TitlesOfParts>
  <Company>University of Maryland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 Prototype Underwater Test Platform for the Low Reynolds Number Regime</dc:title>
  <dc:creator>Cody Karcher</dc:creator>
  <cp:lastModifiedBy>Cody Karcher</cp:lastModifiedBy>
  <cp:revision>46</cp:revision>
  <dcterms:created xsi:type="dcterms:W3CDTF">2014-04-18T01:12:39Z</dcterms:created>
  <dcterms:modified xsi:type="dcterms:W3CDTF">2014-04-25T17:20:09Z</dcterms:modified>
</cp:coreProperties>
</file>